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2" r:id="rId5"/>
    <p:sldId id="273" r:id="rId6"/>
    <p:sldId id="259" r:id="rId7"/>
    <p:sldId id="278" r:id="rId8"/>
    <p:sldId id="262" r:id="rId9"/>
    <p:sldId id="263" r:id="rId10"/>
    <p:sldId id="287" r:id="rId11"/>
    <p:sldId id="283" r:id="rId12"/>
    <p:sldId id="284" r:id="rId13"/>
    <p:sldId id="285" r:id="rId14"/>
    <p:sldId id="268" r:id="rId15"/>
    <p:sldId id="282" r:id="rId16"/>
    <p:sldId id="286"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005" autoAdjust="0"/>
  </p:normalViewPr>
  <p:slideViewPr>
    <p:cSldViewPr snapToGrid="0">
      <p:cViewPr varScale="1">
        <p:scale>
          <a:sx n="55" d="100"/>
          <a:sy n="55" d="100"/>
        </p:scale>
        <p:origin x="1124" y="2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1/12/2024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playlist?list=PLd5ROQXfOoC2cfe2JZYPtnBcHJ4i11mdj"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areas of self-care</a:t>
            </a:r>
          </a:p>
          <a:p>
            <a:r>
              <a:rPr lang="en-US" dirty="0"/>
              <a:t>1.Physical</a:t>
            </a:r>
            <a:endParaRPr lang="en-US" dirty="0">
              <a:ea typeface="Calibri"/>
              <a:cs typeface="Calibri"/>
            </a:endParaRPr>
          </a:p>
          <a:p>
            <a:r>
              <a:rPr lang="en-US" dirty="0"/>
              <a:t>2.Psychological</a:t>
            </a:r>
            <a:endParaRPr lang="en-US" dirty="0">
              <a:ea typeface="Calibri"/>
              <a:cs typeface="Calibri"/>
            </a:endParaRPr>
          </a:p>
          <a:p>
            <a:r>
              <a:rPr lang="en-US" dirty="0"/>
              <a:t>3.Emotional</a:t>
            </a:r>
            <a:endParaRPr lang="en-US" dirty="0">
              <a:ea typeface="Calibri"/>
              <a:cs typeface="Calibri"/>
            </a:endParaRPr>
          </a:p>
          <a:p>
            <a:r>
              <a:rPr lang="en-US" dirty="0"/>
              <a:t>4.Social</a:t>
            </a:r>
            <a:endParaRPr lang="en-US" dirty="0">
              <a:ea typeface="Calibri"/>
              <a:cs typeface="Calibri"/>
            </a:endParaRPr>
          </a:p>
          <a:p>
            <a:r>
              <a:rPr lang="en-US" dirty="0"/>
              <a:t>5.Professional</a:t>
            </a:r>
            <a:endParaRPr lang="en-US" dirty="0">
              <a:ea typeface="Calibri"/>
              <a:cs typeface="Calibri"/>
            </a:endParaRPr>
          </a:p>
          <a:p>
            <a:r>
              <a:rPr lang="en-US" dirty="0"/>
              <a:t>6.Environmental</a:t>
            </a:r>
            <a:endParaRPr lang="en-US" dirty="0">
              <a:ea typeface="Calibri"/>
              <a:cs typeface="Calibri"/>
            </a:endParaRPr>
          </a:p>
          <a:p>
            <a:r>
              <a:rPr lang="en-US" dirty="0"/>
              <a:t>7.Spiritual</a:t>
            </a:r>
            <a:endParaRPr lang="en-US" dirty="0">
              <a:ea typeface="Calibri"/>
              <a:cs typeface="Calibri"/>
            </a:endParaRPr>
          </a:p>
          <a:p>
            <a:r>
              <a:rPr lang="en-US" dirty="0"/>
              <a:t>8.Financial</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C;, </a:t>
            </a:r>
            <a:r>
              <a:rPr lang="en-US" sz="1200" dirty="0" err="1">
                <a:effectLst/>
              </a:rPr>
              <a:t>Caicedo</a:t>
            </a:r>
            <a:r>
              <a:rPr lang="en-US" sz="1200" dirty="0">
                <a:effectLst/>
              </a:rPr>
              <a:t>. “Families with Special Needs Children: Family Health, Functioning, and Care Burden.” </a:t>
            </a:r>
            <a:r>
              <a:rPr lang="en-US" sz="1200" i="1" dirty="0">
                <a:effectLst/>
              </a:rPr>
              <a:t>Journal of the American Psychiatric Nurses Association</a:t>
            </a:r>
            <a:r>
              <a:rPr lang="en-US" sz="1200" dirty="0">
                <a:effectLst/>
              </a:rPr>
              <a:t>, U.S. National Library of Medicine, 26 Nov. 2014, pubmed.ncbi.nlm.nih.gov/25428686/.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Ripple effect</a:t>
            </a: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14105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lnSpc>
                <a:spcPts val="2100"/>
              </a:lnSpc>
              <a:spcBef>
                <a:spcPts val="0"/>
              </a:spcBef>
              <a:spcAft>
                <a:spcPts val="0"/>
              </a:spcAft>
              <a:buFont typeface="+mj-lt"/>
              <a:buAutoNum type="arabicPeriod"/>
              <a:tabLst>
                <a:tab pos="457200" algn="l"/>
              </a:tabLst>
            </a:pPr>
            <a:r>
              <a:rPr lang="en-US" sz="1100" b="1" spc="25" dirty="0">
                <a:solidFill>
                  <a:srgbClr val="333333"/>
                </a:solidFill>
                <a:effectLst/>
                <a:latin typeface="inherit"/>
                <a:ea typeface="Times New Roman" panose="02020603050405020304" pitchFamily="18" charset="0"/>
                <a:cs typeface="Times New Roman" panose="02020603050405020304" pitchFamily="18" charset="0"/>
              </a:rPr>
              <a:t>Befriend other parents who have children with special-needs challenges.</a:t>
            </a:r>
            <a:r>
              <a:rPr lang="en-US" sz="1100" spc="25" dirty="0">
                <a:solidFill>
                  <a:srgbClr val="333333"/>
                </a:solidFill>
                <a:effectLst/>
                <a:latin typeface="Oxygen" panose="02000503000000000000" pitchFamily="2" charset="0"/>
                <a:ea typeface="Times New Roman" panose="02020603050405020304" pitchFamily="18" charset="0"/>
                <a:cs typeface="Times New Roman" panose="02020603050405020304" pitchFamily="18" charset="0"/>
              </a:rPr>
              <a:t> They get it. Keep authentic friendships with those who may not fully understand the ins/outs of special-needs parenting but who are supportive and who can lend a helping hand.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2100"/>
              </a:lnSpc>
              <a:spcBef>
                <a:spcPts val="0"/>
              </a:spcBef>
              <a:spcAft>
                <a:spcPts val="0"/>
              </a:spcAft>
              <a:buFont typeface="+mj-lt"/>
              <a:buAutoNum type="arabicPeriod"/>
              <a:tabLst>
                <a:tab pos="457200" algn="l"/>
              </a:tabLst>
            </a:pPr>
            <a:r>
              <a:rPr lang="en-US" sz="1100" b="1" spc="25" dirty="0">
                <a:solidFill>
                  <a:srgbClr val="333333"/>
                </a:solidFill>
                <a:effectLst/>
                <a:latin typeface="inherit"/>
                <a:ea typeface="Times New Roman" panose="02020603050405020304" pitchFamily="18" charset="0"/>
                <a:cs typeface="Times New Roman" panose="02020603050405020304" pitchFamily="18" charset="0"/>
              </a:rPr>
              <a:t>Educate family and friends on the specifics on your child’s challenges and discuss how they can be supportive, nonjudgmental, and how they can offer tangible practical help (i.e., trade off play dates for babysitting so you can go on a date with your partner)</a:t>
            </a:r>
            <a:r>
              <a:rPr lang="en-US" sz="1100" spc="25" dirty="0">
                <a:solidFill>
                  <a:srgbClr val="333333"/>
                </a:solidFill>
                <a:effectLst/>
                <a:latin typeface="Oxygen" panose="02000503000000000000" pitchFamily="2" charset="0"/>
                <a:ea typeface="Times New Roman" panose="02020603050405020304" pitchFamily="18" charset="0"/>
                <a:cs typeface="Times New Roman" panose="02020603050405020304" pitchFamily="18" charset="0"/>
              </a:rPr>
              <a:t>. Talk about invisible issues (i.e. ADHD, autism, learning disabilities, etc.) and how they impact your child so that friends and family can be prepared to understand why your child may not be able to handle the bright florescent lights in Target without having a meltdown. No, it’s not your lack of parenting.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374118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58153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Eden: created a checklist of up to 5 things and when completed, a flower will appear</a:t>
            </a:r>
          </a:p>
          <a:p>
            <a:r>
              <a:rPr lang="en-US" dirty="0"/>
              <a:t>Headspace: mindfulness and mediation; short 3 minute videos to follow</a:t>
            </a:r>
          </a:p>
          <a:p>
            <a:r>
              <a:rPr lang="en-US" dirty="0"/>
              <a:t>Sadie Nardini: </a:t>
            </a:r>
            <a:r>
              <a:rPr lang="en-US" dirty="0">
                <a:hlinkClick r:id="rId3"/>
              </a:rPr>
              <a:t>https://www.youtube.com/playlist?list=PLd5ROQXfOoC2cfe2JZYPtnBcHJ4i11mdj</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181456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11</a:t>
            </a:fld>
            <a:endParaRPr lang="en-US" dirty="0"/>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samantha@hopeforthree.org" TargetMode="External"/><Relationship Id="rId2" Type="http://schemas.openxmlformats.org/officeDocument/2006/relationships/hyperlink" Target="https://beanangel.org/respite-care/"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mailto:Cortney.Shifferly@fortbendis.co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SELF-CARE</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a:lstStyle/>
          <a:p>
            <a:r>
              <a:rPr lang="en-US" dirty="0"/>
              <a:t> by Cortney Shifferly, M.A., LPC, School Psychologist Intern &amp;</a:t>
            </a:r>
          </a:p>
          <a:p>
            <a:r>
              <a:rPr lang="en-US" dirty="0"/>
              <a:t>Ashley Warren, School Psychologist, Intern</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AAA-B0C3-EB24-0838-6AE18ECD2BE9}"/>
              </a:ext>
            </a:extLst>
          </p:cNvPr>
          <p:cNvSpPr>
            <a:spLocks noGrp="1"/>
          </p:cNvSpPr>
          <p:nvPr>
            <p:ph type="title"/>
          </p:nvPr>
        </p:nvSpPr>
        <p:spPr>
          <a:xfrm>
            <a:off x="1499616" y="321316"/>
            <a:ext cx="10515600" cy="676656"/>
          </a:xfrm>
        </p:spPr>
        <p:txBody>
          <a:bodyPr/>
          <a:lstStyle/>
          <a:p>
            <a:r>
              <a:rPr lang="en-US" dirty="0"/>
              <a:t>Informational Sessions</a:t>
            </a:r>
          </a:p>
        </p:txBody>
      </p:sp>
      <p:sp>
        <p:nvSpPr>
          <p:cNvPr id="3" name="Content Placeholder 2">
            <a:extLst>
              <a:ext uri="{FF2B5EF4-FFF2-40B4-BE49-F238E27FC236}">
                <a16:creationId xmlns:a16="http://schemas.microsoft.com/office/drawing/2014/main" id="{C4B4E8D1-5A02-5792-C5C4-717FF945A264}"/>
              </a:ext>
            </a:extLst>
          </p:cNvPr>
          <p:cNvSpPr>
            <a:spLocks noGrp="1"/>
          </p:cNvSpPr>
          <p:nvPr>
            <p:ph idx="1"/>
          </p:nvPr>
        </p:nvSpPr>
        <p:spPr>
          <a:xfrm>
            <a:off x="576071" y="1297171"/>
            <a:ext cx="11615929" cy="5039833"/>
          </a:xfrm>
        </p:spPr>
        <p:txBody>
          <a:bodyPr>
            <a:normAutofit fontScale="62500" lnSpcReduction="20000"/>
          </a:bodyPr>
          <a:lstStyle/>
          <a:p>
            <a:pPr algn="l" rtl="0"/>
            <a:r>
              <a:rPr lang="en-US" b="1" i="0" dirty="0">
                <a:solidFill>
                  <a:srgbClr val="505050"/>
                </a:solidFill>
                <a:effectLst/>
                <a:latin typeface="Roboto" panose="02000000000000000000" pitchFamily="2" charset="0"/>
              </a:rPr>
              <a:t>Brazos Bend Guardianship Services</a:t>
            </a:r>
          </a:p>
          <a:p>
            <a:pPr algn="l" rtl="0"/>
            <a:r>
              <a:rPr lang="en-US" b="1" i="0" dirty="0">
                <a:solidFill>
                  <a:srgbClr val="505050"/>
                </a:solidFill>
                <a:effectLst/>
                <a:latin typeface="Roboto" panose="02000000000000000000" pitchFamily="2" charset="0"/>
              </a:rPr>
              <a:t>What: </a:t>
            </a:r>
            <a:r>
              <a:rPr lang="en-US" b="0" i="0" dirty="0">
                <a:solidFill>
                  <a:srgbClr val="505050"/>
                </a:solidFill>
                <a:effectLst/>
                <a:latin typeface="Roboto" panose="02000000000000000000" pitchFamily="2" charset="0"/>
              </a:rPr>
              <a:t>Guardianship Information Session</a:t>
            </a:r>
          </a:p>
          <a:p>
            <a:pPr algn="l" rtl="0"/>
            <a:r>
              <a:rPr lang="en-US" b="1" i="0" dirty="0">
                <a:solidFill>
                  <a:srgbClr val="505050"/>
                </a:solidFill>
                <a:effectLst/>
                <a:latin typeface="Roboto" panose="02000000000000000000" pitchFamily="2" charset="0"/>
              </a:rPr>
              <a:t>When: </a:t>
            </a:r>
            <a:r>
              <a:rPr lang="en-US" b="0" i="0" dirty="0">
                <a:solidFill>
                  <a:srgbClr val="505050"/>
                </a:solidFill>
                <a:effectLst/>
                <a:latin typeface="Roboto" panose="02000000000000000000" pitchFamily="2" charset="0"/>
              </a:rPr>
              <a:t>January 17, 2024 at 6:00 pm</a:t>
            </a:r>
          </a:p>
          <a:p>
            <a:pPr algn="l" rtl="0"/>
            <a:r>
              <a:rPr lang="en-US" b="1" i="0" dirty="0">
                <a:solidFill>
                  <a:srgbClr val="505050"/>
                </a:solidFill>
                <a:effectLst/>
                <a:latin typeface="Roboto" panose="02000000000000000000" pitchFamily="2" charset="0"/>
              </a:rPr>
              <a:t>Where:</a:t>
            </a:r>
            <a:r>
              <a:rPr lang="en-US" b="0" i="0" dirty="0">
                <a:solidFill>
                  <a:srgbClr val="505050"/>
                </a:solidFill>
                <a:effectLst/>
                <a:latin typeface="Roboto" panose="02000000000000000000" pitchFamily="2" charset="0"/>
              </a:rPr>
              <a:t> University Branch Library, U of H Sugar Land Campus</a:t>
            </a:r>
          </a:p>
          <a:p>
            <a:pPr algn="l" rtl="0"/>
            <a:r>
              <a:rPr lang="en-US" b="1" i="0" dirty="0">
                <a:solidFill>
                  <a:srgbClr val="505050"/>
                </a:solidFill>
                <a:effectLst/>
                <a:latin typeface="Roboto" panose="02000000000000000000" pitchFamily="2" charset="0"/>
              </a:rPr>
              <a:t>Description:</a:t>
            </a:r>
            <a:endParaRPr lang="en-US" b="0" i="0" dirty="0">
              <a:solidFill>
                <a:srgbClr val="505050"/>
              </a:solidFill>
              <a:effectLst/>
              <a:latin typeface="Roboto" panose="02000000000000000000" pitchFamily="2" charset="0"/>
            </a:endParaRPr>
          </a:p>
          <a:p>
            <a:pPr algn="l" rtl="0"/>
            <a:r>
              <a:rPr lang="en-US" b="0" i="0" dirty="0">
                <a:solidFill>
                  <a:srgbClr val="505050"/>
                </a:solidFill>
                <a:effectLst/>
                <a:latin typeface="Roboto" panose="02000000000000000000" pitchFamily="2" charset="0"/>
              </a:rPr>
              <a:t>Brazos Bend Guardianship Services is hosting a free Guardianship Information Session on Wednesday, January 17, 2024 at 6:00pm at University Branch Library. Join the Brazos Bend Guardianship Services Executive Director, Kirk Monroe, along with attorney, Eric Junker, to learn about the guardianship process.</a:t>
            </a:r>
          </a:p>
          <a:p>
            <a:pPr algn="l" rtl="0"/>
            <a:endParaRPr lang="en-US" b="1" i="0" dirty="0">
              <a:solidFill>
                <a:srgbClr val="505050"/>
              </a:solidFill>
              <a:effectLst/>
              <a:latin typeface="Roboto" panose="02000000000000000000" pitchFamily="2" charset="0"/>
            </a:endParaRPr>
          </a:p>
          <a:p>
            <a:pPr algn="l" rtl="0"/>
            <a:r>
              <a:rPr lang="en-US" b="1" i="0" dirty="0">
                <a:solidFill>
                  <a:srgbClr val="505050"/>
                </a:solidFill>
                <a:effectLst/>
                <a:latin typeface="Roboto" panose="02000000000000000000" pitchFamily="2" charset="0"/>
              </a:rPr>
              <a:t>The Arc of Fort Bend</a:t>
            </a:r>
          </a:p>
          <a:p>
            <a:pPr algn="l" rtl="0"/>
            <a:r>
              <a:rPr lang="en-US" b="1" i="0" u="sng" dirty="0">
                <a:solidFill>
                  <a:srgbClr val="505050"/>
                </a:solidFill>
                <a:effectLst/>
                <a:latin typeface="Roboto" panose="02000000000000000000" pitchFamily="2" charset="0"/>
              </a:rPr>
              <a:t>Teen/Tween Social &amp; Parent Night Out:</a:t>
            </a:r>
            <a:endParaRPr lang="en-US" b="0" i="0" dirty="0">
              <a:solidFill>
                <a:srgbClr val="505050"/>
              </a:solidFill>
              <a:effectLst/>
              <a:latin typeface="Roboto" panose="02000000000000000000" pitchFamily="2" charset="0"/>
            </a:endParaRPr>
          </a:p>
          <a:p>
            <a:pPr algn="l" rtl="0"/>
            <a:r>
              <a:rPr lang="en-US" b="0" i="0" dirty="0">
                <a:solidFill>
                  <a:srgbClr val="505050"/>
                </a:solidFill>
                <a:effectLst/>
                <a:latin typeface="Roboto" panose="02000000000000000000" pitchFamily="2" charset="0"/>
              </a:rPr>
              <a:t>Teen/Tween Social program is a fun way for teens with IDD to practice social skills and build friendships with a network of teen peers while enjoying games &amp; activities. Open to 11 - 18-year-old Fort Bend County residents who have an intellectual or developmental disability (IDD). Events are held on the </a:t>
            </a:r>
            <a:r>
              <a:rPr lang="en-US" b="0" i="1" dirty="0">
                <a:solidFill>
                  <a:srgbClr val="505050"/>
                </a:solidFill>
                <a:effectLst/>
                <a:latin typeface="Roboto" panose="02000000000000000000" pitchFamily="2" charset="0"/>
              </a:rPr>
              <a:t>first Friday</a:t>
            </a:r>
            <a:r>
              <a:rPr lang="en-US" b="0" i="0" dirty="0">
                <a:solidFill>
                  <a:srgbClr val="505050"/>
                </a:solidFill>
                <a:effectLst/>
                <a:latin typeface="Roboto" panose="02000000000000000000" pitchFamily="2" charset="0"/>
              </a:rPr>
              <a:t> of the month from September – June at the Family Life Center of Christ Church Sugar Land, 3300 Austin Pkwy (across from First Colony Middle School). Each event is limited to 20 teens with IDD and 20 volunteers to keep it sensory-friendly and is staffed with Behavior Technicians to monitor behavior as needed.</a:t>
            </a:r>
          </a:p>
          <a:p>
            <a:pPr algn="l" rtl="0"/>
            <a:r>
              <a:rPr lang="en-US" b="0" i="0" dirty="0">
                <a:solidFill>
                  <a:srgbClr val="505050"/>
                </a:solidFill>
                <a:effectLst/>
                <a:latin typeface="Roboto" panose="02000000000000000000" pitchFamily="2" charset="0"/>
              </a:rPr>
              <a:t>Register for a Teen/Tween Social event here:</a:t>
            </a:r>
          </a:p>
          <a:p>
            <a:endParaRPr lang="en-US" dirty="0"/>
          </a:p>
        </p:txBody>
      </p:sp>
    </p:spTree>
    <p:extLst>
      <p:ext uri="{BB962C8B-B14F-4D97-AF65-F5344CB8AC3E}">
        <p14:creationId xmlns:p14="http://schemas.microsoft.com/office/powerpoint/2010/main" val="353549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a:lstStyle/>
          <a:p>
            <a:r>
              <a:rPr lang="en-US" dirty="0"/>
              <a:t>Community activities </a:t>
            </a:r>
          </a:p>
        </p:txBody>
      </p:sp>
      <p:sp>
        <p:nvSpPr>
          <p:cNvPr id="3" name="Text Placeholder 2">
            <a:extLst>
              <a:ext uri="{FF2B5EF4-FFF2-40B4-BE49-F238E27FC236}">
                <a16:creationId xmlns:a16="http://schemas.microsoft.com/office/drawing/2014/main" id="{62F50689-D84C-7977-0A2B-2F0FFFB2014E}"/>
              </a:ext>
            </a:extLst>
          </p:cNvPr>
          <p:cNvSpPr>
            <a:spLocks noGrp="1"/>
          </p:cNvSpPr>
          <p:nvPr>
            <p:ph type="body" idx="1"/>
          </p:nvPr>
        </p:nvSpPr>
        <p:spPr/>
        <p:txBody>
          <a:bodyPr>
            <a:normAutofit fontScale="70000" lnSpcReduction="20000"/>
          </a:bodyPr>
          <a:lstStyle/>
          <a:p>
            <a:r>
              <a:rPr lang="en-US" dirty="0"/>
              <a:t>The Arc of Fort bend offers many community activities such as:</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p:txBody>
          <a:bodyPr/>
          <a:lstStyle/>
          <a:p>
            <a:endParaRPr lang="en-US" dirty="0"/>
          </a:p>
          <a:p>
            <a:endParaRPr lang="en-US" dirty="0"/>
          </a:p>
          <a:p>
            <a:endParaRPr lang="en-US" dirty="0"/>
          </a:p>
        </p:txBody>
      </p:sp>
      <p:sp>
        <p:nvSpPr>
          <p:cNvPr id="5" name="Text Placeholder 4">
            <a:extLst>
              <a:ext uri="{FF2B5EF4-FFF2-40B4-BE49-F238E27FC236}">
                <a16:creationId xmlns:a16="http://schemas.microsoft.com/office/drawing/2014/main" id="{E7B10A79-E2EE-5230-2C2A-E6884B5125B1}"/>
              </a:ext>
            </a:extLst>
          </p:cNvPr>
          <p:cNvSpPr>
            <a:spLocks noGrp="1"/>
          </p:cNvSpPr>
          <p:nvPr>
            <p:ph type="body" sz="quarter" idx="3"/>
          </p:nvPr>
        </p:nvSpPr>
        <p:spPr>
          <a:xfrm>
            <a:off x="576070" y="2456121"/>
            <a:ext cx="9450431" cy="3827721"/>
          </a:xfrm>
        </p:spPr>
        <p:txBody>
          <a:bodyPr>
            <a:normAutofit fontScale="77500" lnSpcReduction="20000"/>
          </a:bodyPr>
          <a:lstStyle/>
          <a:p>
            <a:pPr marL="342900" indent="-342900">
              <a:buFont typeface="Arial" panose="020B0604020202020204" pitchFamily="34" charset="0"/>
              <a:buChar char="•"/>
            </a:pPr>
            <a:r>
              <a:rPr lang="en-US" dirty="0"/>
              <a:t>Dances at St. Theresa’s Church, Bay City VFW and </a:t>
            </a:r>
            <a:r>
              <a:rPr lang="en-US" dirty="0" err="1"/>
              <a:t>Needville</a:t>
            </a:r>
            <a:r>
              <a:rPr lang="en-US" dirty="0"/>
              <a:t> Knights of Columbus Hall</a:t>
            </a:r>
          </a:p>
          <a:p>
            <a:pPr marL="342900" indent="-342900">
              <a:buFont typeface="Arial" panose="020B0604020202020204" pitchFamily="34" charset="0"/>
              <a:buChar char="•"/>
            </a:pPr>
            <a:r>
              <a:rPr lang="en-US" dirty="0"/>
              <a:t>Sporting events such as the Houston Rockets, Harlem Globetrotters, Monster Trucks, Houston Astros, Supercross, Sugar Land Space Cowboys Baseball, </a:t>
            </a:r>
            <a:r>
              <a:rPr lang="en-US" dirty="0" err="1"/>
              <a:t>SaberCats</a:t>
            </a:r>
            <a:r>
              <a:rPr lang="en-US" dirty="0"/>
              <a:t>, etc.</a:t>
            </a:r>
          </a:p>
          <a:p>
            <a:pPr marL="342900" indent="-342900">
              <a:buFont typeface="Arial" panose="020B0604020202020204" pitchFamily="34" charset="0"/>
              <a:buChar char="•"/>
            </a:pPr>
            <a:r>
              <a:rPr lang="en-US" dirty="0"/>
              <a:t>Fort Bend County Fair and Houston Livestock Show and Rodeo</a:t>
            </a:r>
          </a:p>
          <a:p>
            <a:pPr marL="342900" indent="-342900">
              <a:buFont typeface="Arial" panose="020B0604020202020204" pitchFamily="34" charset="0"/>
              <a:buChar char="•"/>
            </a:pPr>
            <a:r>
              <a:rPr lang="en-US" dirty="0"/>
              <a:t>Arabia Shrine Circus</a:t>
            </a:r>
          </a:p>
          <a:p>
            <a:pPr marL="342900" indent="-342900">
              <a:buFont typeface="Arial" panose="020B0604020202020204" pitchFamily="34" charset="0"/>
              <a:buChar char="•"/>
            </a:pPr>
            <a:r>
              <a:rPr lang="en-US" dirty="0"/>
              <a:t>Various events at NRG Stadium, Toyota Center and Constellation Field</a:t>
            </a:r>
          </a:p>
          <a:p>
            <a:pPr marL="342900" indent="-342900">
              <a:buFont typeface="Arial" panose="020B0604020202020204" pitchFamily="34" charset="0"/>
              <a:buChar char="•"/>
            </a:pPr>
            <a:r>
              <a:rPr lang="en-US" dirty="0"/>
              <a:t>Mardi Gras Ball in Galveston</a:t>
            </a:r>
          </a:p>
          <a:p>
            <a:pPr marL="342900" indent="-342900">
              <a:buFont typeface="Arial" panose="020B0604020202020204" pitchFamily="34" charset="0"/>
              <a:buChar char="•"/>
            </a:pPr>
            <a:r>
              <a:rPr lang="en-US" dirty="0"/>
              <a:t>Lunch and Movies</a:t>
            </a:r>
          </a:p>
          <a:p>
            <a:pPr marL="342900" indent="-342900">
              <a:buFont typeface="Arial" panose="020B0604020202020204" pitchFamily="34" charset="0"/>
              <a:buChar char="•"/>
            </a:pPr>
            <a:r>
              <a:rPr lang="en-US" dirty="0"/>
              <a:t>Formal Christmas Dinner and Dance at Safari Texas</a:t>
            </a:r>
          </a:p>
          <a:p>
            <a:pPr marL="342900" indent="-342900">
              <a:buFont typeface="Arial" panose="020B0604020202020204" pitchFamily="34" charset="0"/>
              <a:buChar char="•"/>
            </a:pPr>
            <a:r>
              <a:rPr lang="en-US" dirty="0"/>
              <a:t>Bowling weekly at </a:t>
            </a:r>
            <a:r>
              <a:rPr lang="en-US" dirty="0" err="1"/>
              <a:t>Bowlero</a:t>
            </a:r>
            <a:r>
              <a:rPr lang="en-US" dirty="0"/>
              <a:t> Lanes </a:t>
            </a:r>
          </a:p>
          <a:p>
            <a:endParaRPr lang="en-US" dirty="0"/>
          </a:p>
          <a:p>
            <a:r>
              <a:rPr lang="en-US" dirty="0"/>
              <a:t>Link: https://arcoffortbend.org/programs/adult-social-recreation/</a:t>
            </a:r>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p:txBody>
          <a:bodyPr/>
          <a:lstStyle/>
          <a:p>
            <a:endParaRPr lang="en-US" dirty="0"/>
          </a:p>
          <a:p>
            <a:endParaRPr lang="en-US" dirty="0"/>
          </a:p>
        </p:txBody>
      </p:sp>
    </p:spTree>
    <p:extLst>
      <p:ext uri="{BB962C8B-B14F-4D97-AF65-F5344CB8AC3E}">
        <p14:creationId xmlns:p14="http://schemas.microsoft.com/office/powerpoint/2010/main" val="275960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nchor="ctr">
            <a:normAutofit/>
          </a:bodyPr>
          <a:lstStyle/>
          <a:p>
            <a:r>
              <a:rPr lang="en-US" sz="4100" dirty="0"/>
              <a:t>Support Groups</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idx="1"/>
          </p:nvPr>
        </p:nvSpPr>
        <p:spPr/>
        <p:txBody>
          <a:bodyPr>
            <a:normAutofit/>
          </a:bodyPr>
          <a:lstStyle/>
          <a:p>
            <a:pPr>
              <a:spcAft>
                <a:spcPts val="600"/>
              </a:spcAft>
            </a:pPr>
            <a:endParaRPr lang="en-US" dirty="0"/>
          </a:p>
          <a:p>
            <a:pPr>
              <a:spcAft>
                <a:spcPts val="600"/>
              </a:spcAft>
            </a:pPr>
            <a:endParaRPr lang="en-US" dirty="0"/>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4294967295"/>
          </p:nvPr>
        </p:nvSpPr>
        <p:spPr>
          <a:xfrm>
            <a:off x="1062038" y="3995738"/>
            <a:ext cx="11129962" cy="2309812"/>
          </a:xfrm>
        </p:spPr>
        <p:txBody>
          <a:bodyPr>
            <a:normAutofit/>
          </a:bodyPr>
          <a:lstStyle/>
          <a:p>
            <a:pPr>
              <a:spcAft>
                <a:spcPts val="600"/>
              </a:spcAft>
            </a:pPr>
            <a:endParaRPr lang="en-US" dirty="0"/>
          </a:p>
          <a:p>
            <a:pPr>
              <a:spcAft>
                <a:spcPts val="600"/>
              </a:spcAft>
            </a:pPr>
            <a:endParaRPr lang="en-US" dirty="0"/>
          </a:p>
          <a:p>
            <a:pPr>
              <a:spcAft>
                <a:spcPts val="600"/>
              </a:spcAft>
            </a:pPr>
            <a:endParaRPr lang="en-US" dirty="0"/>
          </a:p>
        </p:txBody>
      </p:sp>
      <p:sp>
        <p:nvSpPr>
          <p:cNvPr id="4" name="TextBox 3">
            <a:extLst>
              <a:ext uri="{FF2B5EF4-FFF2-40B4-BE49-F238E27FC236}">
                <a16:creationId xmlns:a16="http://schemas.microsoft.com/office/drawing/2014/main" id="{F84576EE-B6A9-D11F-5276-7BAA63ECE1DC}"/>
              </a:ext>
            </a:extLst>
          </p:cNvPr>
          <p:cNvSpPr txBox="1"/>
          <p:nvPr/>
        </p:nvSpPr>
        <p:spPr>
          <a:xfrm>
            <a:off x="365760" y="1456660"/>
            <a:ext cx="10840956" cy="2585323"/>
          </a:xfrm>
          <a:prstGeom prst="rect">
            <a:avLst/>
          </a:prstGeom>
          <a:noFill/>
        </p:spPr>
        <p:txBody>
          <a:bodyPr wrap="square">
            <a:spAutoFit/>
          </a:bodyPr>
          <a:lstStyle/>
          <a:p>
            <a:pPr algn="l"/>
            <a:endParaRPr lang="en-US" b="0" i="0" dirty="0">
              <a:solidFill>
                <a:srgbClr val="505050"/>
              </a:solidFill>
              <a:effectLst/>
              <a:latin typeface="Roboto" panose="02000000000000000000" pitchFamily="2" charset="0"/>
            </a:endParaRPr>
          </a:p>
          <a:p>
            <a:pPr marL="342900" indent="-342900" algn="l">
              <a:buAutoNum type="arabicPeriod"/>
            </a:pPr>
            <a:r>
              <a:rPr lang="en-US" b="0" i="0" dirty="0">
                <a:solidFill>
                  <a:srgbClr val="505050"/>
                </a:solidFill>
                <a:effectLst/>
                <a:latin typeface="Roboto" panose="02000000000000000000" pitchFamily="2" charset="0"/>
              </a:rPr>
              <a:t>Parent Education &amp; Support Group (Virtual): Monthly Zoom presentations about disability topics throughout the school year with a virtual support group meeting immediately following. (Presentations recorded &amp; available on Facebook &amp; website).</a:t>
            </a:r>
          </a:p>
          <a:p>
            <a:pPr marL="342900" indent="-342900" algn="l">
              <a:buAutoNum type="arabicPeriod"/>
            </a:pPr>
            <a:endParaRPr lang="en-US" dirty="0">
              <a:solidFill>
                <a:srgbClr val="505050"/>
              </a:solidFill>
              <a:latin typeface="Roboto" panose="02000000000000000000" pitchFamily="2" charset="0"/>
            </a:endParaRPr>
          </a:p>
          <a:p>
            <a:pPr algn="l"/>
            <a:endParaRPr lang="en-US" b="0" i="0" dirty="0">
              <a:solidFill>
                <a:srgbClr val="505050"/>
              </a:solidFill>
              <a:effectLst/>
              <a:latin typeface="Roboto" panose="02000000000000000000" pitchFamily="2" charset="0"/>
            </a:endParaRPr>
          </a:p>
          <a:p>
            <a:r>
              <a:rPr lang="en-US" b="0" i="0" dirty="0">
                <a:solidFill>
                  <a:srgbClr val="505050"/>
                </a:solidFill>
                <a:effectLst/>
                <a:latin typeface="Roboto" panose="02000000000000000000" pitchFamily="2" charset="0"/>
              </a:rPr>
              <a:t>2. Sibling Connection Groups - Teens &amp; Adults (A Chapter of the national Sibling Leadership Network) (Virtual &amp; In-Person): Facebook Group with resources for siblings supporting a loved one with IDD that also meets in-person each spring and fall for support and comradery.</a:t>
            </a:r>
            <a:endParaRPr lang="en-US" dirty="0"/>
          </a:p>
        </p:txBody>
      </p:sp>
    </p:spTree>
    <p:extLst>
      <p:ext uri="{BB962C8B-B14F-4D97-AF65-F5344CB8AC3E}">
        <p14:creationId xmlns:p14="http://schemas.microsoft.com/office/powerpoint/2010/main" val="116494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7153-9AFD-C7E6-0F70-D77BC801AA9A}"/>
              </a:ext>
            </a:extLst>
          </p:cNvPr>
          <p:cNvSpPr>
            <a:spLocks noGrp="1"/>
          </p:cNvSpPr>
          <p:nvPr>
            <p:ph type="title"/>
          </p:nvPr>
        </p:nvSpPr>
        <p:spPr>
          <a:xfrm>
            <a:off x="576072" y="-223284"/>
            <a:ext cx="11013416" cy="1604028"/>
          </a:xfrm>
        </p:spPr>
        <p:txBody>
          <a:bodyPr/>
          <a:lstStyle/>
          <a:p>
            <a:r>
              <a:rPr lang="en-US" dirty="0"/>
              <a:t>Texas A&amp;M Coach 2 Communicate For Parents Of Children With (ASD)</a:t>
            </a:r>
          </a:p>
        </p:txBody>
      </p:sp>
      <p:pic>
        <p:nvPicPr>
          <p:cNvPr id="8" name="Content Placeholder 7">
            <a:extLst>
              <a:ext uri="{FF2B5EF4-FFF2-40B4-BE49-F238E27FC236}">
                <a16:creationId xmlns:a16="http://schemas.microsoft.com/office/drawing/2014/main" id="{5C85D6E4-1F3A-2CF2-8726-1DAA1A529DB3}"/>
              </a:ext>
            </a:extLst>
          </p:cNvPr>
          <p:cNvPicPr>
            <a:picLocks noGrp="1" noChangeAspect="1"/>
          </p:cNvPicPr>
          <p:nvPr>
            <p:ph idx="1"/>
          </p:nvPr>
        </p:nvPicPr>
        <p:blipFill>
          <a:blip r:embed="rId2"/>
          <a:stretch>
            <a:fillRect/>
          </a:stretch>
        </p:blipFill>
        <p:spPr>
          <a:xfrm>
            <a:off x="2860158" y="1380744"/>
            <a:ext cx="4720855" cy="4913729"/>
          </a:xfrm>
        </p:spPr>
      </p:pic>
    </p:spTree>
    <p:extLst>
      <p:ext uri="{BB962C8B-B14F-4D97-AF65-F5344CB8AC3E}">
        <p14:creationId xmlns:p14="http://schemas.microsoft.com/office/powerpoint/2010/main" val="125509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586703" y="183093"/>
            <a:ext cx="9184617" cy="506535"/>
          </a:xfrm>
        </p:spPr>
        <p:txBody>
          <a:bodyPr/>
          <a:lstStyle/>
          <a:p>
            <a:pPr algn="ctr"/>
            <a:r>
              <a:rPr lang="en-US" sz="4400" dirty="0"/>
              <a:t>resources</a:t>
            </a:r>
            <a:endParaRPr lang="en-US" dirty="0"/>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4294967295"/>
          </p:nvPr>
        </p:nvSpPr>
        <p:spPr>
          <a:xfrm>
            <a:off x="288035" y="689628"/>
            <a:ext cx="11790551" cy="5679274"/>
          </a:xfrm>
        </p:spPr>
        <p:txBody>
          <a:bodyPr>
            <a:normAutofit fontScale="25000" lnSpcReduction="20000"/>
          </a:bodyPr>
          <a:lstStyle/>
          <a:p>
            <a:pPr marL="0" indent="0" algn="l">
              <a:buNone/>
            </a:pPr>
            <a:r>
              <a:rPr lang="en-US" sz="4800" b="0" i="0" dirty="0">
                <a:solidFill>
                  <a:srgbClr val="374151"/>
                </a:solidFill>
                <a:effectLst/>
                <a:latin typeface="Söhne"/>
              </a:rPr>
              <a:t>Caring for a child with special needs can be both rewarding and challenging. It's crucial for parents to prioritize self-care to maintain their well-being. Here are some resources and self-care tips specifically tailored for parents of children with special needs:</a:t>
            </a:r>
          </a:p>
          <a:p>
            <a:r>
              <a:rPr lang="en-US" sz="4800" b="1" i="0" dirty="0">
                <a:solidFill>
                  <a:srgbClr val="374151"/>
                </a:solidFill>
                <a:effectLst/>
                <a:latin typeface="Söhne"/>
              </a:rPr>
              <a:t>Professional Counseling:</a:t>
            </a:r>
            <a:endParaRPr lang="en-US" sz="4800" b="0" i="0" dirty="0">
              <a:solidFill>
                <a:srgbClr val="374151"/>
              </a:solidFill>
              <a:effectLst/>
              <a:latin typeface="Söhne"/>
            </a:endParaRPr>
          </a:p>
          <a:p>
            <a:pPr lvl="1"/>
            <a:r>
              <a:rPr lang="en-US" sz="4400" b="0" i="0" dirty="0">
                <a:solidFill>
                  <a:srgbClr val="374151"/>
                </a:solidFill>
                <a:effectLst/>
                <a:latin typeface="Söhne"/>
              </a:rPr>
              <a:t>Consider seeking counseling or therapy from professionals experienced in working with parents of children with special needs. They can provide a safe space for you to express your feelings and develop coping strategies.</a:t>
            </a:r>
          </a:p>
          <a:p>
            <a:r>
              <a:rPr lang="en-US" sz="4800" b="1" i="0" dirty="0">
                <a:solidFill>
                  <a:srgbClr val="374151"/>
                </a:solidFill>
                <a:effectLst/>
                <a:latin typeface="Söhne"/>
              </a:rPr>
              <a:t>Online Communities:</a:t>
            </a:r>
            <a:endParaRPr lang="en-US" sz="4800" b="0" i="0" dirty="0">
              <a:solidFill>
                <a:srgbClr val="374151"/>
              </a:solidFill>
              <a:effectLst/>
              <a:latin typeface="Söhne"/>
            </a:endParaRPr>
          </a:p>
          <a:p>
            <a:pPr lvl="1"/>
            <a:r>
              <a:rPr lang="en-US" sz="4400" b="0" i="0" dirty="0">
                <a:solidFill>
                  <a:srgbClr val="374151"/>
                </a:solidFill>
                <a:effectLst/>
                <a:latin typeface="Söhne"/>
              </a:rPr>
              <a:t>Explore online communities where parents share their experiences, resources, and tips. Websites like </a:t>
            </a:r>
            <a:r>
              <a:rPr lang="en-US" sz="4400" b="0" i="0" dirty="0" err="1">
                <a:solidFill>
                  <a:srgbClr val="374151"/>
                </a:solidFill>
                <a:effectLst/>
                <a:latin typeface="Söhne"/>
              </a:rPr>
              <a:t>AbilityPath</a:t>
            </a:r>
            <a:r>
              <a:rPr lang="en-US" sz="4400" b="0" i="0" dirty="0">
                <a:solidFill>
                  <a:srgbClr val="374151"/>
                </a:solidFill>
                <a:effectLst/>
                <a:latin typeface="Söhne"/>
              </a:rPr>
              <a:t>, Special Needs Parenting, and Parent to Parent USA can be valuable sources of information and support.</a:t>
            </a:r>
          </a:p>
          <a:p>
            <a:r>
              <a:rPr lang="en-US" sz="4800" b="1" i="0" dirty="0">
                <a:solidFill>
                  <a:srgbClr val="374151"/>
                </a:solidFill>
                <a:effectLst/>
                <a:latin typeface="Söhne"/>
              </a:rPr>
              <a:t>Respite Care:</a:t>
            </a:r>
            <a:endParaRPr lang="en-US" sz="4800" b="0" i="0" dirty="0">
              <a:solidFill>
                <a:srgbClr val="374151"/>
              </a:solidFill>
              <a:effectLst/>
              <a:latin typeface="Söhne"/>
            </a:endParaRPr>
          </a:p>
          <a:p>
            <a:pPr marL="457200" lvl="1" indent="0">
              <a:buNone/>
            </a:pPr>
            <a:r>
              <a:rPr lang="en-US" sz="4400" b="0" i="0" dirty="0">
                <a:solidFill>
                  <a:srgbClr val="374151"/>
                </a:solidFill>
                <a:effectLst/>
                <a:latin typeface="Söhne"/>
              </a:rPr>
              <a:t>Take advantage of respite care services to give yourself a break. This allows you to recharge and focus on your own well-being while ensuring your child receives care from trained professionals. </a:t>
            </a:r>
          </a:p>
          <a:p>
            <a:pPr lvl="1"/>
            <a:r>
              <a:rPr lang="en-US" sz="4400" b="0" i="0" dirty="0">
                <a:solidFill>
                  <a:srgbClr val="374151"/>
                </a:solidFill>
                <a:effectLst/>
                <a:latin typeface="Söhne"/>
              </a:rPr>
              <a:t>Be an Angel</a:t>
            </a:r>
            <a:r>
              <a:rPr lang="en-US" sz="4400" dirty="0">
                <a:solidFill>
                  <a:srgbClr val="374151"/>
                </a:solidFill>
                <a:latin typeface="Söhne"/>
              </a:rPr>
              <a:t> </a:t>
            </a:r>
            <a:r>
              <a:rPr lang="en-US" sz="4400" b="0" i="0" dirty="0">
                <a:solidFill>
                  <a:srgbClr val="374151"/>
                </a:solidFill>
                <a:effectLst/>
                <a:latin typeface="Söhne"/>
              </a:rPr>
              <a:t>Provides financial assistance for in-home respite care </a:t>
            </a:r>
            <a:r>
              <a:rPr lang="en-US" sz="4400" b="0" i="0" dirty="0">
                <a:solidFill>
                  <a:srgbClr val="374151"/>
                </a:solidFill>
                <a:effectLst/>
                <a:latin typeface="Söhne"/>
                <a:hlinkClick r:id="rId2"/>
              </a:rPr>
              <a:t>https://beanangel.org/respite-care/</a:t>
            </a:r>
            <a:r>
              <a:rPr lang="en-US" sz="4400" b="0" i="0" dirty="0">
                <a:solidFill>
                  <a:srgbClr val="374151"/>
                </a:solidFill>
                <a:effectLst/>
                <a:latin typeface="Söhne"/>
              </a:rPr>
              <a:t> (281) 219-3313</a:t>
            </a:r>
          </a:p>
          <a:p>
            <a:pPr lvl="1"/>
            <a:r>
              <a:rPr lang="en-US" sz="4400" b="0" i="0" dirty="0">
                <a:solidFill>
                  <a:srgbClr val="374151"/>
                </a:solidFill>
                <a:effectLst/>
                <a:latin typeface="Söhne"/>
              </a:rPr>
              <a:t>Hope For Three (Teen Huddle), Samantha </a:t>
            </a:r>
            <a:r>
              <a:rPr lang="en-US" sz="4400" b="0" i="0" dirty="0" err="1">
                <a:solidFill>
                  <a:srgbClr val="374151"/>
                </a:solidFill>
                <a:effectLst/>
                <a:latin typeface="Söhne"/>
              </a:rPr>
              <a:t>Katchy</a:t>
            </a:r>
            <a:r>
              <a:rPr lang="en-US" sz="4400" b="0" i="0" dirty="0">
                <a:solidFill>
                  <a:srgbClr val="374151"/>
                </a:solidFill>
                <a:effectLst/>
                <a:latin typeface="Söhne"/>
              </a:rPr>
              <a:t> (281) 245-0640, </a:t>
            </a:r>
            <a:r>
              <a:rPr lang="en-US" sz="4400" b="0" i="0" dirty="0">
                <a:solidFill>
                  <a:srgbClr val="374151"/>
                </a:solidFill>
                <a:effectLst/>
                <a:latin typeface="Söhne"/>
                <a:hlinkClick r:id="rId3"/>
              </a:rPr>
              <a:t>samantha@hopeforthree.org</a:t>
            </a:r>
            <a:r>
              <a:rPr lang="en-US" sz="4400" b="0" i="0" dirty="0">
                <a:solidFill>
                  <a:srgbClr val="374151"/>
                </a:solidFill>
                <a:effectLst/>
                <a:latin typeface="Söhne"/>
              </a:rPr>
              <a:t>, Parents Time Out-Three hours of respite; Siblings Sessions</a:t>
            </a:r>
          </a:p>
          <a:p>
            <a:pPr lvl="1"/>
            <a:r>
              <a:rPr lang="en-US" sz="4400" b="0" i="0" dirty="0">
                <a:solidFill>
                  <a:srgbClr val="374151"/>
                </a:solidFill>
                <a:effectLst/>
                <a:latin typeface="Söhne"/>
              </a:rPr>
              <a:t>Easter Seals Kristie Carlisle (713) 838-9050, </a:t>
            </a:r>
            <a:r>
              <a:rPr lang="en-US" sz="4400" b="0" i="0" dirty="0" err="1">
                <a:solidFill>
                  <a:srgbClr val="374151"/>
                </a:solidFill>
                <a:effectLst/>
                <a:latin typeface="Söhne"/>
              </a:rPr>
              <a:t>ext</a:t>
            </a:r>
            <a:r>
              <a:rPr lang="en-US" sz="4400" b="0" i="0" dirty="0">
                <a:solidFill>
                  <a:srgbClr val="374151"/>
                </a:solidFill>
                <a:effectLst/>
                <a:latin typeface="Söhne"/>
              </a:rPr>
              <a:t> 307 kcarlisle@eastersealshouston.org</a:t>
            </a:r>
          </a:p>
          <a:p>
            <a:r>
              <a:rPr lang="en-US" sz="4800" b="1" i="0" dirty="0">
                <a:solidFill>
                  <a:srgbClr val="374151"/>
                </a:solidFill>
                <a:effectLst/>
                <a:latin typeface="Söhne"/>
              </a:rPr>
              <a:t>Parent Training Programs:</a:t>
            </a:r>
            <a:endParaRPr lang="en-US" sz="4800" b="0" i="0" dirty="0">
              <a:solidFill>
                <a:srgbClr val="374151"/>
              </a:solidFill>
              <a:effectLst/>
              <a:latin typeface="Söhne"/>
            </a:endParaRPr>
          </a:p>
          <a:p>
            <a:pPr lvl="1"/>
            <a:r>
              <a:rPr lang="en-US" sz="4400" b="0" i="0" dirty="0">
                <a:solidFill>
                  <a:srgbClr val="374151"/>
                </a:solidFill>
                <a:effectLst/>
                <a:latin typeface="Söhne"/>
              </a:rPr>
              <a:t>Attend parent training programs that focus on understanding and managing the needs of children with specific disabilities. These programs often provide valuable insights and practical skills.</a:t>
            </a:r>
          </a:p>
          <a:p>
            <a:r>
              <a:rPr lang="en-US" sz="4800" b="1" i="0" dirty="0">
                <a:solidFill>
                  <a:srgbClr val="374151"/>
                </a:solidFill>
                <a:effectLst/>
                <a:latin typeface="Söhne"/>
              </a:rPr>
              <a:t>Educational Workshops:</a:t>
            </a:r>
            <a:endParaRPr lang="en-US" sz="4800" b="0" i="0" dirty="0">
              <a:solidFill>
                <a:srgbClr val="374151"/>
              </a:solidFill>
              <a:effectLst/>
              <a:latin typeface="Söhne"/>
            </a:endParaRPr>
          </a:p>
          <a:p>
            <a:pPr lvl="1"/>
            <a:r>
              <a:rPr lang="en-US" sz="4400" b="0" i="0" dirty="0">
                <a:solidFill>
                  <a:srgbClr val="374151"/>
                </a:solidFill>
                <a:effectLst/>
                <a:latin typeface="Söhne"/>
              </a:rPr>
              <a:t>Look for workshops or seminars on topics such as stress management, time management, and self-care specifically designed for parents of children with special needs.</a:t>
            </a:r>
          </a:p>
          <a:p>
            <a:r>
              <a:rPr lang="en-US" sz="4800" b="1" i="0" dirty="0">
                <a:solidFill>
                  <a:srgbClr val="374151"/>
                </a:solidFill>
                <a:effectLst/>
                <a:latin typeface="Söhne"/>
              </a:rPr>
              <a:t>Books and Publications:</a:t>
            </a:r>
            <a:endParaRPr lang="en-US" sz="4800" b="0" i="0" dirty="0">
              <a:solidFill>
                <a:srgbClr val="374151"/>
              </a:solidFill>
              <a:effectLst/>
              <a:latin typeface="Söhne"/>
            </a:endParaRPr>
          </a:p>
          <a:p>
            <a:pPr lvl="1"/>
            <a:r>
              <a:rPr lang="en-US" sz="4400" b="0" i="0" dirty="0">
                <a:solidFill>
                  <a:srgbClr val="374151"/>
                </a:solidFill>
                <a:effectLst/>
                <a:latin typeface="Söhne"/>
              </a:rPr>
              <a:t>Read books written by parents who have faced similar challenges. Books like "The Out-of-Sync Child" by Carol Stock </a:t>
            </a:r>
            <a:r>
              <a:rPr lang="en-US" sz="4400" b="0" i="0" dirty="0" err="1">
                <a:solidFill>
                  <a:srgbClr val="374151"/>
                </a:solidFill>
                <a:effectLst/>
                <a:latin typeface="Söhne"/>
              </a:rPr>
              <a:t>Kranowitz</a:t>
            </a:r>
            <a:r>
              <a:rPr lang="en-US" sz="4400" b="0" i="0" dirty="0">
                <a:solidFill>
                  <a:srgbClr val="374151"/>
                </a:solidFill>
                <a:effectLst/>
                <a:latin typeface="Söhne"/>
              </a:rPr>
              <a:t> or "Far From the Tree" by Andrew Solomon offer insights and inspiration.</a:t>
            </a:r>
          </a:p>
          <a:p>
            <a:r>
              <a:rPr lang="en-US" sz="4800" b="1" i="0" dirty="0">
                <a:solidFill>
                  <a:srgbClr val="374151"/>
                </a:solidFill>
                <a:effectLst/>
                <a:latin typeface="Söhne"/>
              </a:rPr>
              <a:t>Physical Exercise:</a:t>
            </a:r>
            <a:endParaRPr lang="en-US" sz="4800" b="0" i="0" dirty="0">
              <a:solidFill>
                <a:srgbClr val="374151"/>
              </a:solidFill>
              <a:effectLst/>
              <a:latin typeface="Söhne"/>
            </a:endParaRPr>
          </a:p>
          <a:p>
            <a:pPr lvl="1"/>
            <a:r>
              <a:rPr lang="en-US" sz="4400" b="0" i="0" dirty="0">
                <a:solidFill>
                  <a:srgbClr val="374151"/>
                </a:solidFill>
                <a:effectLst/>
                <a:latin typeface="Söhne"/>
              </a:rPr>
              <a:t>Engage in regular physical activity to reduce stress and promote overall well-being. Whether it's yoga, walking, or another form of exercise, find an activity that you enjoy. (My Fitness Pal &amp; Fitbit are apps to help with exercises and controlling weight and eating habits.)</a:t>
            </a:r>
          </a:p>
          <a:p>
            <a:r>
              <a:rPr lang="en-US" sz="4800" b="1" i="0" dirty="0">
                <a:solidFill>
                  <a:srgbClr val="374151"/>
                </a:solidFill>
                <a:effectLst/>
                <a:latin typeface="Söhne"/>
              </a:rPr>
              <a:t>Mindfulness and Relaxation Techniques:</a:t>
            </a:r>
            <a:endParaRPr lang="en-US" sz="4800" b="0" i="0" dirty="0">
              <a:solidFill>
                <a:srgbClr val="374151"/>
              </a:solidFill>
              <a:effectLst/>
              <a:latin typeface="Söhne"/>
            </a:endParaRPr>
          </a:p>
          <a:p>
            <a:pPr lvl="1"/>
            <a:r>
              <a:rPr lang="en-US" sz="4400" b="0" i="0" dirty="0">
                <a:solidFill>
                  <a:srgbClr val="374151"/>
                </a:solidFill>
                <a:effectLst/>
                <a:latin typeface="Söhne"/>
              </a:rPr>
              <a:t>Practice mindfulness and relaxation techniques, such as meditation or deep breathing exercises, to manage stress and improve mental health.</a:t>
            </a:r>
          </a:p>
          <a:p>
            <a:r>
              <a:rPr lang="en-US" sz="4800" b="1" i="0" dirty="0">
                <a:solidFill>
                  <a:srgbClr val="374151"/>
                </a:solidFill>
                <a:effectLst/>
                <a:latin typeface="Söhne"/>
              </a:rPr>
              <a:t>Resilience-Building Strategies:</a:t>
            </a:r>
            <a:endParaRPr lang="en-US" sz="4800" b="0" i="0" dirty="0">
              <a:solidFill>
                <a:srgbClr val="374151"/>
              </a:solidFill>
              <a:effectLst/>
              <a:latin typeface="Söhne"/>
            </a:endParaRPr>
          </a:p>
          <a:p>
            <a:pPr lvl="1"/>
            <a:r>
              <a:rPr lang="en-US" sz="4400" b="0" i="0" dirty="0">
                <a:solidFill>
                  <a:srgbClr val="374151"/>
                </a:solidFill>
                <a:effectLst/>
                <a:latin typeface="Söhne"/>
              </a:rPr>
              <a:t>Work on developing resilience by focusing on positive aspects, setting realistic goals, and celebrating small victories. Recognize the importance of self-compassion.</a:t>
            </a:r>
          </a:p>
          <a:p>
            <a:pPr algn="l"/>
            <a:r>
              <a:rPr lang="en-US" sz="4800" b="0" i="0" dirty="0">
                <a:solidFill>
                  <a:srgbClr val="374151"/>
                </a:solidFill>
                <a:effectLst/>
                <a:latin typeface="Söhne"/>
              </a:rPr>
              <a:t>Remember, self-care is not selfish but a necessary aspect of being an effective caregiver. Taking care of your own physical and mental health enables you to better support your child with special needs.</a:t>
            </a:r>
          </a:p>
          <a:p>
            <a:endParaRPr lang="en-US" dirty="0"/>
          </a:p>
        </p:txBody>
      </p:sp>
    </p:spTree>
    <p:extLst>
      <p:ext uri="{BB962C8B-B14F-4D97-AF65-F5344CB8AC3E}">
        <p14:creationId xmlns:p14="http://schemas.microsoft.com/office/powerpoint/2010/main" val="341820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vert="horz" lIns="91440" tIns="45720" rIns="91440" bIns="45720" rtlCol="0" anchor="t">
            <a:normAutofit/>
          </a:bodyPr>
          <a:lstStyle/>
          <a:p>
            <a:r>
              <a:rPr lang="en-US" dirty="0">
                <a:hlinkClick r:id="rId2"/>
              </a:rPr>
              <a:t>Cortney.Shifferly@fortbendisd.co</a:t>
            </a:r>
            <a:r>
              <a:rPr lang="en-US" dirty="0"/>
              <a:t>m</a:t>
            </a:r>
          </a:p>
          <a:p>
            <a:r>
              <a:rPr lang="en-US" u="sng" dirty="0"/>
              <a:t>Ashley.Warren@fortbendisd.com</a:t>
            </a:r>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What is it?</a:t>
            </a:r>
          </a:p>
        </p:txBody>
      </p:sp>
      <p:pic>
        <p:nvPicPr>
          <p:cNvPr id="6" name="Content Placeholder 5">
            <a:extLst>
              <a:ext uri="{FF2B5EF4-FFF2-40B4-BE49-F238E27FC236}">
                <a16:creationId xmlns:a16="http://schemas.microsoft.com/office/drawing/2014/main" id="{5111831D-0A28-C1E8-9BD0-CE6D8CC98EF2}"/>
              </a:ext>
            </a:extLst>
          </p:cNvPr>
          <p:cNvPicPr>
            <a:picLocks noGrp="1" noChangeAspect="1"/>
          </p:cNvPicPr>
          <p:nvPr>
            <p:ph idx="1"/>
          </p:nvPr>
        </p:nvPicPr>
        <p:blipFill rotWithShape="1">
          <a:blip r:embed="rId3"/>
          <a:srcRect b="22639"/>
          <a:stretch/>
        </p:blipFill>
        <p:spPr>
          <a:xfrm>
            <a:off x="7780817" y="2013172"/>
            <a:ext cx="4132263" cy="3196782"/>
          </a:xfrm>
          <a:prstGeom prst="rect">
            <a:avLst/>
          </a:prstGeom>
        </p:spPr>
      </p:pic>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CC4DDD7-4148-294D-9C94-5D8B2102A7EF}"/>
              </a:ext>
            </a:extLst>
          </p:cNvPr>
          <p:cNvPicPr>
            <a:picLocks noGrp="1" noChangeAspect="1"/>
          </p:cNvPicPr>
          <p:nvPr>
            <p:ph sz="half" idx="1"/>
          </p:nvPr>
        </p:nvPicPr>
        <p:blipFill rotWithShape="1">
          <a:blip r:embed="rId3"/>
          <a:srcRect l="11671" r="11777"/>
          <a:stretch/>
        </p:blipFill>
        <p:spPr>
          <a:xfrm>
            <a:off x="838200" y="1825625"/>
            <a:ext cx="5181600" cy="4351338"/>
          </a:xfrm>
          <a:prstGeom prst="rect">
            <a:avLst/>
          </a:prstGeom>
          <a:noFill/>
        </p:spPr>
      </p:pic>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172200" y="1825625"/>
            <a:ext cx="5181600" cy="4351338"/>
          </a:xfrm>
        </p:spPr>
        <p:txBody>
          <a:bodyPr>
            <a:normAutofit/>
          </a:bodyPr>
          <a:lstStyle/>
          <a:p>
            <a:r>
              <a:rPr lang="en-US" dirty="0"/>
              <a:t>Based on a 2014 study, There are 11.2 million children with special health care needs in the United States or one in five households caring for a special needs child (</a:t>
            </a:r>
            <a:r>
              <a:rPr lang="en-US" dirty="0" err="1"/>
              <a:t>Caicedo</a:t>
            </a:r>
            <a:r>
              <a:rPr lang="en-US" dirty="0"/>
              <a:t>, 2014).</a:t>
            </a:r>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1" y="704088"/>
            <a:ext cx="9144000" cy="676656"/>
          </a:xfrm>
        </p:spPr>
        <p:txBody>
          <a:bodyPr anchor="b">
            <a:normAutofit/>
          </a:bodyPr>
          <a:lstStyle/>
          <a:p>
            <a:r>
              <a:rPr lang="en-US" sz="4100"/>
              <a:t>prevalence</a:t>
            </a:r>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p:txBody>
          <a:bodyPr/>
          <a:lstStyle/>
          <a:p>
            <a:r>
              <a:rPr lang="en-US" dirty="0">
                <a:latin typeface="Sagona Book" panose="020F0502020204030204" pitchFamily="34" charset="0"/>
              </a:rPr>
              <a:t>First things first</a:t>
            </a:r>
            <a:endParaRPr lang="en-US" dirty="0"/>
          </a:p>
        </p:txBody>
      </p:sp>
      <p:sp>
        <p:nvSpPr>
          <p:cNvPr id="11" name="Content Placeholder 10">
            <a:extLst>
              <a:ext uri="{FF2B5EF4-FFF2-40B4-BE49-F238E27FC236}">
                <a16:creationId xmlns:a16="http://schemas.microsoft.com/office/drawing/2014/main" id="{7F1C68CA-A0CA-EDFD-7B17-6CA31F747B90}"/>
              </a:ext>
            </a:extLst>
          </p:cNvPr>
          <p:cNvSpPr>
            <a:spLocks noGrp="1"/>
          </p:cNvSpPr>
          <p:nvPr>
            <p:ph idx="1"/>
          </p:nvPr>
        </p:nvSpPr>
        <p:spPr/>
        <p:txBody>
          <a:bodyPr/>
          <a:lstStyle/>
          <a:p>
            <a:r>
              <a:rPr lang="en-US" dirty="0"/>
              <a:t>Befriend other parents who have children with special needs</a:t>
            </a:r>
          </a:p>
          <a:p>
            <a:r>
              <a:rPr lang="en-US" dirty="0"/>
              <a:t>Educate family and friends on the specifics on your child’s challenges and discuss how they can be supportive, nonjudgmental, and how they can offer tangible practical help </a:t>
            </a:r>
          </a:p>
        </p:txBody>
      </p:sp>
    </p:spTree>
    <p:extLst>
      <p:ext uri="{BB962C8B-B14F-4D97-AF65-F5344CB8AC3E}">
        <p14:creationId xmlns:p14="http://schemas.microsoft.com/office/powerpoint/2010/main" val="275285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1199707" y="328333"/>
            <a:ext cx="10515600" cy="596699"/>
          </a:xfrm>
        </p:spPr>
        <p:txBody>
          <a:bodyPr/>
          <a:lstStyle/>
          <a:p>
            <a:r>
              <a:rPr lang="en-US" sz="3200" dirty="0"/>
              <a:t>SELF-CARE ACTIVITIES </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859536" y="1496016"/>
            <a:ext cx="9804920" cy="4755928"/>
          </a:xfrm>
        </p:spPr>
        <p:txBody>
          <a:bodyPr>
            <a:normAutofit/>
          </a:bodyPr>
          <a:lstStyle/>
          <a:p>
            <a:pPr marL="342900" indent="-342900" algn="l">
              <a:buFont typeface="Arial" panose="020B0604020202020204" pitchFamily="34" charset="0"/>
              <a:buChar char="•"/>
            </a:pPr>
            <a:r>
              <a:rPr lang="en-US" dirty="0"/>
              <a:t>Practice ongoing deep breathing, yoga, or exercise of any kind that lifts endorphins and puts you in contact with mental wellness and social support</a:t>
            </a:r>
          </a:p>
          <a:p>
            <a:pPr marL="342900" indent="-342900" algn="l">
              <a:buFont typeface="Arial" panose="020B0604020202020204" pitchFamily="34" charset="0"/>
              <a:buChar char="•"/>
            </a:pPr>
            <a:r>
              <a:rPr lang="en-US" dirty="0"/>
              <a:t>Take time for you</a:t>
            </a:r>
          </a:p>
          <a:p>
            <a:pPr marL="342900" indent="-342900" algn="l">
              <a:buFont typeface="Arial" panose="020B0604020202020204" pitchFamily="34" charset="0"/>
              <a:buChar char="•"/>
            </a:pPr>
            <a:r>
              <a:rPr lang="en-US" dirty="0"/>
              <a:t>Take care of good ‘sleep hygiene’</a:t>
            </a:r>
          </a:p>
          <a:p>
            <a:pPr marL="342900" indent="-342900" algn="l">
              <a:buFont typeface="Arial" panose="020B0604020202020204" pitchFamily="34" charset="0"/>
              <a:buChar char="•"/>
            </a:pPr>
            <a:r>
              <a:rPr lang="en-US" dirty="0"/>
              <a:t>Journal</a:t>
            </a:r>
          </a:p>
          <a:p>
            <a:pPr marL="342900" indent="-342900" algn="l">
              <a:buFont typeface="Arial" panose="020B0604020202020204" pitchFamily="34" charset="0"/>
              <a:buChar char="•"/>
            </a:pPr>
            <a:r>
              <a:rPr lang="en-US" dirty="0"/>
              <a:t>Paint</a:t>
            </a:r>
          </a:p>
          <a:p>
            <a:pPr marL="342900" indent="-342900" algn="l">
              <a:buFont typeface="Arial" panose="020B0604020202020204" pitchFamily="34" charset="0"/>
              <a:buChar char="•"/>
            </a:pPr>
            <a:r>
              <a:rPr lang="en-US" dirty="0"/>
              <a:t>Dance</a:t>
            </a:r>
          </a:p>
          <a:p>
            <a:pPr marL="342900" indent="-342900" algn="l">
              <a:buFont typeface="Arial" panose="020B0604020202020204" pitchFamily="34" charset="0"/>
              <a:buChar char="•"/>
            </a:pPr>
            <a:r>
              <a:rPr lang="en-US" dirty="0"/>
              <a:t>Do activity that makes you happy</a:t>
            </a:r>
          </a:p>
          <a:p>
            <a:pPr marL="342900" indent="-342900" algn="l">
              <a:buFont typeface="Arial" panose="020B0604020202020204" pitchFamily="34" charset="0"/>
              <a:buChar char="•"/>
            </a:pPr>
            <a:r>
              <a:rPr lang="en-US" dirty="0"/>
              <a:t>If you are experiencing symptoms that are affecting you emotionally and/or physically, contact doctor/therapist</a:t>
            </a:r>
          </a:p>
          <a:p>
            <a:pPr marL="342900" indent="-342900" algn="l">
              <a:buFont typeface="Arial" panose="020B0604020202020204" pitchFamily="34" charset="0"/>
              <a:buChar char="•"/>
            </a:pPr>
            <a:r>
              <a:rPr lang="en-US" dirty="0"/>
              <a:t>Get an animal</a:t>
            </a:r>
          </a:p>
          <a:p>
            <a:pPr marL="342900" indent="-342900" algn="l">
              <a:buFont typeface="Arial" panose="020B0604020202020204" pitchFamily="34" charset="0"/>
              <a:buChar char="•"/>
            </a:pPr>
            <a:r>
              <a:rPr lang="en-US" dirty="0"/>
              <a:t>Get in touch with nature</a:t>
            </a:r>
          </a:p>
        </p:txBody>
      </p:sp>
    </p:spTree>
    <p:extLst>
      <p:ext uri="{BB962C8B-B14F-4D97-AF65-F5344CB8AC3E}">
        <p14:creationId xmlns:p14="http://schemas.microsoft.com/office/powerpoint/2010/main" val="109671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8069F2-EE38-35A5-5AD0-71CEC969A714}"/>
              </a:ext>
            </a:extLst>
          </p:cNvPr>
          <p:cNvSpPr>
            <a:spLocks noGrp="1"/>
          </p:cNvSpPr>
          <p:nvPr>
            <p:ph type="title"/>
          </p:nvPr>
        </p:nvSpPr>
        <p:spPr>
          <a:xfrm>
            <a:off x="339607" y="406174"/>
            <a:ext cx="10515600" cy="466344"/>
          </a:xfrm>
        </p:spPr>
        <p:txBody>
          <a:bodyPr/>
          <a:lstStyle/>
          <a:p>
            <a:r>
              <a:rPr lang="en-US" dirty="0">
                <a:latin typeface="Gill Sans Nova"/>
              </a:rPr>
              <a:t>Self-care at your fingertips</a:t>
            </a:r>
            <a:endParaRPr lang="en-US" dirty="0"/>
          </a:p>
        </p:txBody>
      </p:sp>
      <p:pic>
        <p:nvPicPr>
          <p:cNvPr id="8" name="Picture 7" descr="A logo with a red and black logo&#10;&#10;Description automatically generated">
            <a:extLst>
              <a:ext uri="{FF2B5EF4-FFF2-40B4-BE49-F238E27FC236}">
                <a16:creationId xmlns:a16="http://schemas.microsoft.com/office/drawing/2014/main" id="{779C1582-CE48-DD70-A720-2DC32621321A}"/>
              </a:ext>
            </a:extLst>
          </p:cNvPr>
          <p:cNvPicPr>
            <a:picLocks noChangeAspect="1"/>
          </p:cNvPicPr>
          <p:nvPr/>
        </p:nvPicPr>
        <p:blipFill>
          <a:blip r:embed="rId3"/>
          <a:stretch>
            <a:fillRect/>
          </a:stretch>
        </p:blipFill>
        <p:spPr>
          <a:xfrm>
            <a:off x="1117600" y="1056452"/>
            <a:ext cx="2205097" cy="2205097"/>
          </a:xfrm>
          <a:prstGeom prst="rect">
            <a:avLst/>
          </a:prstGeom>
        </p:spPr>
      </p:pic>
      <p:pic>
        <p:nvPicPr>
          <p:cNvPr id="9" name="Picture 8" descr="A blue background with white text&#10;&#10;Description automatically generated">
            <a:extLst>
              <a:ext uri="{FF2B5EF4-FFF2-40B4-BE49-F238E27FC236}">
                <a16:creationId xmlns:a16="http://schemas.microsoft.com/office/drawing/2014/main" id="{0BB0D93D-6EF4-F082-5AB0-4F0A8DBDBA95}"/>
              </a:ext>
            </a:extLst>
          </p:cNvPr>
          <p:cNvPicPr>
            <a:picLocks noChangeAspect="1"/>
          </p:cNvPicPr>
          <p:nvPr/>
        </p:nvPicPr>
        <p:blipFill>
          <a:blip r:embed="rId4"/>
          <a:stretch>
            <a:fillRect/>
          </a:stretch>
        </p:blipFill>
        <p:spPr>
          <a:xfrm>
            <a:off x="8041813" y="1051807"/>
            <a:ext cx="2233681" cy="2233925"/>
          </a:xfrm>
          <a:prstGeom prst="rect">
            <a:avLst/>
          </a:prstGeom>
        </p:spPr>
      </p:pic>
      <p:pic>
        <p:nvPicPr>
          <p:cNvPr id="10" name="Picture 9" descr="A purple and white logo&#10;&#10;Description automatically generated">
            <a:extLst>
              <a:ext uri="{FF2B5EF4-FFF2-40B4-BE49-F238E27FC236}">
                <a16:creationId xmlns:a16="http://schemas.microsoft.com/office/drawing/2014/main" id="{AB90765B-A875-3110-7830-B561AF12CEC5}"/>
              </a:ext>
            </a:extLst>
          </p:cNvPr>
          <p:cNvPicPr>
            <a:picLocks noChangeAspect="1"/>
          </p:cNvPicPr>
          <p:nvPr/>
        </p:nvPicPr>
        <p:blipFill>
          <a:blip r:embed="rId5"/>
          <a:stretch>
            <a:fillRect/>
          </a:stretch>
        </p:blipFill>
        <p:spPr>
          <a:xfrm>
            <a:off x="341549" y="3953934"/>
            <a:ext cx="2223794" cy="2233319"/>
          </a:xfrm>
          <a:prstGeom prst="rect">
            <a:avLst/>
          </a:prstGeom>
        </p:spPr>
      </p:pic>
      <p:pic>
        <p:nvPicPr>
          <p:cNvPr id="11" name="Picture 10" descr="A pink background with black text&#10;&#10;Description automatically generated">
            <a:extLst>
              <a:ext uri="{FF2B5EF4-FFF2-40B4-BE49-F238E27FC236}">
                <a16:creationId xmlns:a16="http://schemas.microsoft.com/office/drawing/2014/main" id="{1075254B-2FA8-2AB8-F883-8F606B90B540}"/>
              </a:ext>
            </a:extLst>
          </p:cNvPr>
          <p:cNvPicPr>
            <a:picLocks noChangeAspect="1"/>
          </p:cNvPicPr>
          <p:nvPr/>
        </p:nvPicPr>
        <p:blipFill>
          <a:blip r:embed="rId6"/>
          <a:stretch>
            <a:fillRect/>
          </a:stretch>
        </p:blipFill>
        <p:spPr>
          <a:xfrm>
            <a:off x="3177822" y="3982155"/>
            <a:ext cx="2205097" cy="2205097"/>
          </a:xfrm>
          <a:prstGeom prst="rect">
            <a:avLst/>
          </a:prstGeom>
        </p:spPr>
      </p:pic>
      <p:pic>
        <p:nvPicPr>
          <p:cNvPr id="12" name="Picture 11" descr="A green leaves on a stem&#10;&#10;Description automatically generated">
            <a:extLst>
              <a:ext uri="{FF2B5EF4-FFF2-40B4-BE49-F238E27FC236}">
                <a16:creationId xmlns:a16="http://schemas.microsoft.com/office/drawing/2014/main" id="{6FDC02AA-C1F4-5FE8-CFB7-D6FA0A556E61}"/>
              </a:ext>
            </a:extLst>
          </p:cNvPr>
          <p:cNvPicPr>
            <a:picLocks noChangeAspect="1"/>
          </p:cNvPicPr>
          <p:nvPr/>
        </p:nvPicPr>
        <p:blipFill>
          <a:blip r:embed="rId7"/>
          <a:stretch>
            <a:fillRect/>
          </a:stretch>
        </p:blipFill>
        <p:spPr>
          <a:xfrm>
            <a:off x="5934193" y="3953933"/>
            <a:ext cx="2270949" cy="2233319"/>
          </a:xfrm>
          <a:prstGeom prst="rect">
            <a:avLst/>
          </a:prstGeom>
        </p:spPr>
      </p:pic>
      <p:pic>
        <p:nvPicPr>
          <p:cNvPr id="13" name="Picture 12" descr="A logo with a smile on it&#10;&#10;Description automatically generated">
            <a:extLst>
              <a:ext uri="{FF2B5EF4-FFF2-40B4-BE49-F238E27FC236}">
                <a16:creationId xmlns:a16="http://schemas.microsoft.com/office/drawing/2014/main" id="{8C6D76C7-A2F4-93CF-7097-F22B23EC3987}"/>
              </a:ext>
            </a:extLst>
          </p:cNvPr>
          <p:cNvPicPr>
            <a:picLocks noChangeAspect="1"/>
          </p:cNvPicPr>
          <p:nvPr/>
        </p:nvPicPr>
        <p:blipFill>
          <a:blip r:embed="rId8"/>
          <a:stretch>
            <a:fillRect/>
          </a:stretch>
        </p:blipFill>
        <p:spPr>
          <a:xfrm>
            <a:off x="8794045" y="3982155"/>
            <a:ext cx="2233319" cy="2233319"/>
          </a:xfrm>
          <a:prstGeom prst="rect">
            <a:avLst/>
          </a:prstGeom>
        </p:spPr>
      </p:pic>
      <p:pic>
        <p:nvPicPr>
          <p:cNvPr id="14" name="Picture 13" descr="A black background with brown text&#10;&#10;Description automatically generated">
            <a:extLst>
              <a:ext uri="{FF2B5EF4-FFF2-40B4-BE49-F238E27FC236}">
                <a16:creationId xmlns:a16="http://schemas.microsoft.com/office/drawing/2014/main" id="{2319A1AF-ABCE-E9B4-20E5-183F153F84CF}"/>
              </a:ext>
            </a:extLst>
          </p:cNvPr>
          <p:cNvPicPr>
            <a:picLocks noChangeAspect="1"/>
          </p:cNvPicPr>
          <p:nvPr/>
        </p:nvPicPr>
        <p:blipFill>
          <a:blip r:embed="rId9"/>
          <a:stretch>
            <a:fillRect/>
          </a:stretch>
        </p:blipFill>
        <p:spPr>
          <a:xfrm>
            <a:off x="307269" y="3504789"/>
            <a:ext cx="2207684" cy="422275"/>
          </a:xfrm>
          <a:prstGeom prst="rect">
            <a:avLst/>
          </a:prstGeom>
        </p:spPr>
      </p:pic>
      <p:pic>
        <p:nvPicPr>
          <p:cNvPr id="15" name="Picture 14" descr="A black background with brown text&#10;&#10;Description automatically generated">
            <a:extLst>
              <a:ext uri="{FF2B5EF4-FFF2-40B4-BE49-F238E27FC236}">
                <a16:creationId xmlns:a16="http://schemas.microsoft.com/office/drawing/2014/main" id="{8F17BFE8-C0C1-5FF8-BC35-4D387AD564F9}"/>
              </a:ext>
            </a:extLst>
          </p:cNvPr>
          <p:cNvPicPr>
            <a:picLocks noChangeAspect="1"/>
          </p:cNvPicPr>
          <p:nvPr/>
        </p:nvPicPr>
        <p:blipFill>
          <a:blip r:embed="rId10"/>
          <a:stretch>
            <a:fillRect/>
          </a:stretch>
        </p:blipFill>
        <p:spPr>
          <a:xfrm>
            <a:off x="3154011" y="3542419"/>
            <a:ext cx="2224499" cy="422275"/>
          </a:xfrm>
          <a:prstGeom prst="rect">
            <a:avLst/>
          </a:prstGeom>
        </p:spPr>
      </p:pic>
      <p:pic>
        <p:nvPicPr>
          <p:cNvPr id="16" name="Picture 15" descr="A black background with brown text&#10;&#10;Description automatically generated">
            <a:extLst>
              <a:ext uri="{FF2B5EF4-FFF2-40B4-BE49-F238E27FC236}">
                <a16:creationId xmlns:a16="http://schemas.microsoft.com/office/drawing/2014/main" id="{7D2AB5BC-A720-D148-8462-F604F92E0588}"/>
              </a:ext>
            </a:extLst>
          </p:cNvPr>
          <p:cNvPicPr>
            <a:picLocks noChangeAspect="1"/>
          </p:cNvPicPr>
          <p:nvPr/>
        </p:nvPicPr>
        <p:blipFill>
          <a:blip r:embed="rId11"/>
          <a:stretch>
            <a:fillRect/>
          </a:stretch>
        </p:blipFill>
        <p:spPr>
          <a:xfrm>
            <a:off x="5868341" y="3504788"/>
            <a:ext cx="2167467" cy="422276"/>
          </a:xfrm>
          <a:prstGeom prst="rect">
            <a:avLst/>
          </a:prstGeom>
        </p:spPr>
      </p:pic>
    </p:spTree>
    <p:extLst>
      <p:ext uri="{BB962C8B-B14F-4D97-AF65-F5344CB8AC3E}">
        <p14:creationId xmlns:p14="http://schemas.microsoft.com/office/powerpoint/2010/main" val="83371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A159-E04C-BD01-2208-572A634B43B9}"/>
              </a:ext>
            </a:extLst>
          </p:cNvPr>
          <p:cNvSpPr>
            <a:spLocks noGrp="1"/>
          </p:cNvSpPr>
          <p:nvPr>
            <p:ph type="title"/>
          </p:nvPr>
        </p:nvSpPr>
        <p:spPr/>
        <p:txBody>
          <a:bodyPr/>
          <a:lstStyle/>
          <a:p>
            <a:r>
              <a:rPr lang="en-US" dirty="0"/>
              <a:t>Parent Training</a:t>
            </a:r>
          </a:p>
        </p:txBody>
      </p:sp>
      <p:sp>
        <p:nvSpPr>
          <p:cNvPr id="3" name="Content Placeholder 2">
            <a:extLst>
              <a:ext uri="{FF2B5EF4-FFF2-40B4-BE49-F238E27FC236}">
                <a16:creationId xmlns:a16="http://schemas.microsoft.com/office/drawing/2014/main" id="{937A512A-7D9B-7249-8538-921A32F253EB}"/>
              </a:ext>
            </a:extLst>
          </p:cNvPr>
          <p:cNvSpPr>
            <a:spLocks noGrp="1"/>
          </p:cNvSpPr>
          <p:nvPr>
            <p:ph idx="1"/>
          </p:nvPr>
        </p:nvSpPr>
        <p:spPr/>
        <p:txBody>
          <a:bodyPr>
            <a:normAutofit fontScale="92500" lnSpcReduction="10000"/>
          </a:bodyPr>
          <a:lstStyle/>
          <a:p>
            <a:r>
              <a:rPr lang="en-US" dirty="0"/>
              <a:t>When: February 21, 2024, 6-7 pm</a:t>
            </a:r>
          </a:p>
          <a:p>
            <a:endParaRPr lang="en-US" dirty="0"/>
          </a:p>
          <a:p>
            <a:r>
              <a:rPr lang="en-US" dirty="0"/>
              <a:t>What: Parent Webinar on Study Habits &amp; Test Anxiety</a:t>
            </a:r>
          </a:p>
          <a:p>
            <a:endParaRPr lang="en-US" dirty="0"/>
          </a:p>
          <a:p>
            <a:r>
              <a:rPr lang="en-US" dirty="0"/>
              <a:t>Description: Parents and caregivers will be equipped with research-based strategies and tools to help students be better prepared for school, state, and national assessments. Information about test anxiety symptoms, current district and campus-based support systems to address it, and best practices regarding how to lower and/or minimize it will also be shared.</a:t>
            </a:r>
          </a:p>
        </p:txBody>
      </p:sp>
    </p:spTree>
    <p:extLst>
      <p:ext uri="{BB962C8B-B14F-4D97-AF65-F5344CB8AC3E}">
        <p14:creationId xmlns:p14="http://schemas.microsoft.com/office/powerpoint/2010/main" val="214216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8807-2D10-4CAA-570C-9878B7CCD8E9}"/>
              </a:ext>
            </a:extLst>
          </p:cNvPr>
          <p:cNvSpPr>
            <a:spLocks noGrp="1"/>
          </p:cNvSpPr>
          <p:nvPr>
            <p:ph type="title"/>
          </p:nvPr>
        </p:nvSpPr>
        <p:spPr/>
        <p:txBody>
          <a:bodyPr/>
          <a:lstStyle/>
          <a:p>
            <a:r>
              <a:rPr lang="en-US" dirty="0"/>
              <a:t>Community Event For Caregivers </a:t>
            </a:r>
          </a:p>
        </p:txBody>
      </p:sp>
      <p:sp>
        <p:nvSpPr>
          <p:cNvPr id="3" name="Content Placeholder 2">
            <a:extLst>
              <a:ext uri="{FF2B5EF4-FFF2-40B4-BE49-F238E27FC236}">
                <a16:creationId xmlns:a16="http://schemas.microsoft.com/office/drawing/2014/main" id="{35EA4EFC-42A2-9CC9-C4A4-04C9F9AEA106}"/>
              </a:ext>
            </a:extLst>
          </p:cNvPr>
          <p:cNvSpPr>
            <a:spLocks noGrp="1"/>
          </p:cNvSpPr>
          <p:nvPr>
            <p:ph idx="1"/>
          </p:nvPr>
        </p:nvSpPr>
        <p:spPr/>
        <p:txBody>
          <a:bodyPr>
            <a:normAutofit fontScale="62500" lnSpcReduction="20000"/>
          </a:bodyPr>
          <a:lstStyle/>
          <a:p>
            <a:pPr algn="l"/>
            <a:r>
              <a:rPr lang="en-US" b="1" i="0" dirty="0">
                <a:solidFill>
                  <a:srgbClr val="505050"/>
                </a:solidFill>
                <a:effectLst/>
                <a:latin typeface="Roboto" panose="02000000000000000000" pitchFamily="2" charset="0"/>
              </a:rPr>
              <a:t>What:</a:t>
            </a:r>
            <a:r>
              <a:rPr lang="en-US" b="0" i="0" dirty="0">
                <a:solidFill>
                  <a:srgbClr val="505050"/>
                </a:solidFill>
                <a:effectLst/>
                <a:latin typeface="Roboto" panose="02000000000000000000" pitchFamily="2" charset="0"/>
              </a:rPr>
              <a:t> Gal Gathering!</a:t>
            </a:r>
          </a:p>
          <a:p>
            <a:pPr algn="l"/>
            <a:r>
              <a:rPr lang="en-US" b="1" i="0" dirty="0">
                <a:solidFill>
                  <a:srgbClr val="505050"/>
                </a:solidFill>
                <a:effectLst/>
                <a:latin typeface="Roboto" panose="02000000000000000000" pitchFamily="2" charset="0"/>
              </a:rPr>
              <a:t>When: </a:t>
            </a:r>
            <a:r>
              <a:rPr lang="en-US" b="0" i="0" dirty="0">
                <a:solidFill>
                  <a:srgbClr val="505050"/>
                </a:solidFill>
                <a:effectLst/>
                <a:latin typeface="Roboto" panose="02000000000000000000" pitchFamily="2" charset="0"/>
              </a:rPr>
              <a:t>Thursday,</a:t>
            </a:r>
            <a:r>
              <a:rPr lang="en-US" b="1" i="0" dirty="0">
                <a:solidFill>
                  <a:srgbClr val="505050"/>
                </a:solidFill>
                <a:effectLst/>
                <a:latin typeface="Roboto" panose="02000000000000000000" pitchFamily="2" charset="0"/>
              </a:rPr>
              <a:t> </a:t>
            </a:r>
            <a:r>
              <a:rPr lang="en-US" b="0" i="0" dirty="0">
                <a:solidFill>
                  <a:srgbClr val="505050"/>
                </a:solidFill>
                <a:effectLst/>
                <a:latin typeface="Roboto" panose="02000000000000000000" pitchFamily="2" charset="0"/>
              </a:rPr>
              <a:t>January 18 @ 6:30-8:00 pm</a:t>
            </a:r>
          </a:p>
          <a:p>
            <a:pPr algn="l"/>
            <a:r>
              <a:rPr lang="en-US" b="1" i="0" dirty="0">
                <a:solidFill>
                  <a:srgbClr val="505050"/>
                </a:solidFill>
                <a:effectLst/>
                <a:latin typeface="Roboto" panose="02000000000000000000" pitchFamily="2" charset="0"/>
              </a:rPr>
              <a:t>Where: </a:t>
            </a:r>
            <a:r>
              <a:rPr lang="en-US" b="0" i="0" dirty="0">
                <a:solidFill>
                  <a:srgbClr val="505050"/>
                </a:solidFill>
                <a:effectLst/>
                <a:latin typeface="Roboto" panose="02000000000000000000" pitchFamily="2" charset="0"/>
              </a:rPr>
              <a:t>State Fare Kitchen &amp; Bar, Sugar Land</a:t>
            </a:r>
          </a:p>
          <a:p>
            <a:pPr algn="l"/>
            <a:r>
              <a:rPr lang="en-US" b="1" i="0" dirty="0">
                <a:solidFill>
                  <a:srgbClr val="505050"/>
                </a:solidFill>
                <a:effectLst/>
                <a:latin typeface="Roboto" panose="02000000000000000000" pitchFamily="2" charset="0"/>
              </a:rPr>
              <a:t>Description: </a:t>
            </a:r>
            <a:r>
              <a:rPr lang="en-US" b="0" i="0" dirty="0">
                <a:solidFill>
                  <a:srgbClr val="505050"/>
                </a:solidFill>
                <a:effectLst/>
                <a:latin typeface="Roboto" panose="02000000000000000000" pitchFamily="2" charset="0"/>
              </a:rPr>
              <a:t>Hope For Three is proud to host a Gal Gathering held at State Fare Kitchen &amp; Bar for Moms and Female Caregivers! Join us for a casual get-together, light bites, and beverages on the house! Registration is required! </a:t>
            </a:r>
          </a:p>
          <a:p>
            <a:pPr marL="0" indent="0" algn="l">
              <a:buNone/>
            </a:pPr>
            <a:endParaRPr lang="en-US" b="0" i="0" dirty="0">
              <a:solidFill>
                <a:srgbClr val="505050"/>
              </a:solidFill>
              <a:effectLst/>
              <a:latin typeface="Roboto" panose="02000000000000000000" pitchFamily="2" charset="0"/>
            </a:endParaRPr>
          </a:p>
          <a:p>
            <a:pPr algn="l"/>
            <a:r>
              <a:rPr lang="en-US" b="1" i="0" dirty="0">
                <a:solidFill>
                  <a:srgbClr val="505050"/>
                </a:solidFill>
                <a:effectLst/>
                <a:latin typeface="Roboto" panose="02000000000000000000" pitchFamily="2" charset="0"/>
              </a:rPr>
              <a:t>What: </a:t>
            </a:r>
            <a:r>
              <a:rPr lang="en-US" b="0" i="0" dirty="0">
                <a:solidFill>
                  <a:srgbClr val="505050"/>
                </a:solidFill>
                <a:effectLst/>
                <a:latin typeface="Roboto" panose="02000000000000000000" pitchFamily="2" charset="0"/>
              </a:rPr>
              <a:t>Guy Gathering!</a:t>
            </a:r>
          </a:p>
          <a:p>
            <a:pPr algn="l"/>
            <a:r>
              <a:rPr lang="en-US" b="1" i="0" dirty="0">
                <a:solidFill>
                  <a:srgbClr val="505050"/>
                </a:solidFill>
                <a:effectLst/>
                <a:latin typeface="Roboto" panose="02000000000000000000" pitchFamily="2" charset="0"/>
              </a:rPr>
              <a:t>When:</a:t>
            </a:r>
            <a:r>
              <a:rPr lang="en-US" b="0" i="0" dirty="0">
                <a:solidFill>
                  <a:srgbClr val="505050"/>
                </a:solidFill>
                <a:effectLst/>
                <a:latin typeface="Roboto" panose="02000000000000000000" pitchFamily="2" charset="0"/>
              </a:rPr>
              <a:t> Tuesday, February 13 @6:30-8:00 pm</a:t>
            </a:r>
          </a:p>
          <a:p>
            <a:pPr algn="l"/>
            <a:r>
              <a:rPr lang="en-US" b="1" i="0" dirty="0">
                <a:solidFill>
                  <a:srgbClr val="505050"/>
                </a:solidFill>
                <a:effectLst/>
                <a:latin typeface="Roboto" panose="02000000000000000000" pitchFamily="2" charset="0"/>
              </a:rPr>
              <a:t>Where:</a:t>
            </a:r>
            <a:r>
              <a:rPr lang="en-US" b="0" i="0" dirty="0">
                <a:solidFill>
                  <a:srgbClr val="505050"/>
                </a:solidFill>
                <a:effectLst/>
                <a:latin typeface="Roboto" panose="02000000000000000000" pitchFamily="2" charset="0"/>
              </a:rPr>
              <a:t> Longhorn Steakhouse, Sugar Land</a:t>
            </a:r>
          </a:p>
          <a:p>
            <a:pPr algn="l"/>
            <a:r>
              <a:rPr lang="en-US" b="1" i="0" dirty="0">
                <a:solidFill>
                  <a:srgbClr val="505050"/>
                </a:solidFill>
                <a:effectLst/>
                <a:latin typeface="Roboto" panose="02000000000000000000" pitchFamily="2" charset="0"/>
              </a:rPr>
              <a:t>Description:</a:t>
            </a:r>
            <a:r>
              <a:rPr lang="en-US" b="0" i="0" dirty="0">
                <a:solidFill>
                  <a:srgbClr val="505050"/>
                </a:solidFill>
                <a:effectLst/>
                <a:latin typeface="Roboto" panose="02000000000000000000" pitchFamily="2" charset="0"/>
              </a:rPr>
              <a:t> Hope For Three is proud to host a Guy Gathering, held at </a:t>
            </a:r>
            <a:r>
              <a:rPr lang="en-US" b="0" i="0" dirty="0" err="1">
                <a:solidFill>
                  <a:srgbClr val="505050"/>
                </a:solidFill>
                <a:effectLst/>
                <a:latin typeface="Roboto" panose="02000000000000000000" pitchFamily="2" charset="0"/>
              </a:rPr>
              <a:t>LongHorn</a:t>
            </a:r>
            <a:r>
              <a:rPr lang="en-US" b="0" i="0" dirty="0">
                <a:solidFill>
                  <a:srgbClr val="505050"/>
                </a:solidFill>
                <a:effectLst/>
                <a:latin typeface="Roboto" panose="02000000000000000000" pitchFamily="2" charset="0"/>
              </a:rPr>
              <a:t> Steakhouse Sugar Land, for Dads and Male Caregivers! Join us for lite bites and beverages,</a:t>
            </a:r>
            <a:r>
              <a:rPr lang="en-US" b="0" i="1" dirty="0">
                <a:solidFill>
                  <a:srgbClr val="505050"/>
                </a:solidFill>
                <a:effectLst/>
                <a:latin typeface="Roboto" panose="02000000000000000000" pitchFamily="2" charset="0"/>
              </a:rPr>
              <a:t> on the house</a:t>
            </a:r>
            <a:r>
              <a:rPr lang="en-US" b="0" i="0" dirty="0">
                <a:solidFill>
                  <a:srgbClr val="505050"/>
                </a:solidFill>
                <a:effectLst/>
                <a:latin typeface="Roboto" panose="02000000000000000000" pitchFamily="2" charset="0"/>
              </a:rPr>
              <a:t>! Registration is highly suggested</a:t>
            </a:r>
          </a:p>
          <a:p>
            <a:endParaRPr lang="en-US" dirty="0"/>
          </a:p>
        </p:txBody>
      </p:sp>
    </p:spTree>
    <p:extLst>
      <p:ext uri="{BB962C8B-B14F-4D97-AF65-F5344CB8AC3E}">
        <p14:creationId xmlns:p14="http://schemas.microsoft.com/office/powerpoint/2010/main" val="1499827295"/>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 id="{5BB9B75E-A368-4614-97CA-C549A936357F}" vid="{66BDDD71-3AB6-4D26-9C54-3E9BC0AA3D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E7813-FB42-416C-BEF8-5F3180DDB0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8840F3C-8AB4-4243-A06A-B5999EF60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E26AC2-BC04-45BA-BD7C-5CDF09AA942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{BC1AB161-FF90-4DC3-94DA-B563A30D6F72}tf11964407_win32</Template>
  <TotalTime>12182</TotalTime>
  <Words>1631</Words>
  <Application>Microsoft Office PowerPoint</Application>
  <PresentationFormat>Widescreen</PresentationFormat>
  <Paragraphs>122</Paragraphs>
  <Slides>15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Courier New</vt:lpstr>
      <vt:lpstr>Gill Sans Nova</vt:lpstr>
      <vt:lpstr>Gill Sans Nova Light</vt:lpstr>
      <vt:lpstr>inherit</vt:lpstr>
      <vt:lpstr>Oxygen</vt:lpstr>
      <vt:lpstr>Roboto</vt:lpstr>
      <vt:lpstr>Sagona Book</vt:lpstr>
      <vt:lpstr>Söhne</vt:lpstr>
      <vt:lpstr>Office Theme</vt:lpstr>
      <vt:lpstr>SELF-CARE</vt:lpstr>
      <vt:lpstr>What is it?</vt:lpstr>
      <vt:lpstr>prevalence</vt:lpstr>
      <vt:lpstr>What to do?</vt:lpstr>
      <vt:lpstr>First things first</vt:lpstr>
      <vt:lpstr>SELF-CARE ACTIVITIES </vt:lpstr>
      <vt:lpstr>Self-care at your fingertips</vt:lpstr>
      <vt:lpstr>Parent Training</vt:lpstr>
      <vt:lpstr>Community Event For Caregivers </vt:lpstr>
      <vt:lpstr>Informational Sessions</vt:lpstr>
      <vt:lpstr>Community activities </vt:lpstr>
      <vt:lpstr>Support Groups</vt:lpstr>
      <vt:lpstr>Texas A&amp;M Coach 2 Communicate For Parents Of Children With (ASD)</vt:lpstr>
      <vt:lpstr>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dc:title>
  <dc:creator>Shifferly, Cortney</dc:creator>
  <cp:lastModifiedBy>Cindy Manthey</cp:lastModifiedBy>
  <cp:revision>84</cp:revision>
  <dcterms:created xsi:type="dcterms:W3CDTF">2023-12-15T00:35:51Z</dcterms:created>
  <dcterms:modified xsi:type="dcterms:W3CDTF">2024-01-12T16:51:27Z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